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1" r:id="rId5"/>
    <p:sldId id="262" r:id="rId6"/>
    <p:sldId id="258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71" r:id="rId26"/>
    <p:sldId id="270" r:id="rId27"/>
    <p:sldId id="283" r:id="rId28"/>
    <p:sldId id="284" r:id="rId29"/>
    <p:sldId id="285" r:id="rId30"/>
    <p:sldId id="286" r:id="rId31"/>
    <p:sldId id="300" r:id="rId32"/>
    <p:sldId id="301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21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2" r:id="rId6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27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다은 정" userId="d577dfa809dbd077" providerId="LiveId" clId="{A29F04DF-589A-4C1A-94CC-ECDBC009398F}"/>
    <pc:docChg chg="modSld">
      <pc:chgData name="다은 정" userId="d577dfa809dbd077" providerId="LiveId" clId="{A29F04DF-589A-4C1A-94CC-ECDBC009398F}" dt="2020-01-27T20:38:28.518" v="1" actId="1076"/>
      <pc:docMkLst>
        <pc:docMk/>
      </pc:docMkLst>
      <pc:sldChg chg="modSp">
        <pc:chgData name="다은 정" userId="d577dfa809dbd077" providerId="LiveId" clId="{A29F04DF-589A-4C1A-94CC-ECDBC009398F}" dt="2020-01-27T20:38:15.880" v="0" actId="1076"/>
        <pc:sldMkLst>
          <pc:docMk/>
          <pc:sldMk cId="648987054" sldId="308"/>
        </pc:sldMkLst>
        <pc:picChg chg="mod">
          <ac:chgData name="다은 정" userId="d577dfa809dbd077" providerId="LiveId" clId="{A29F04DF-589A-4C1A-94CC-ECDBC009398F}" dt="2020-01-27T20:38:15.880" v="0" actId="1076"/>
          <ac:picMkLst>
            <pc:docMk/>
            <pc:sldMk cId="648987054" sldId="308"/>
            <ac:picMk id="15" creationId="{E1E27D98-4927-4157-9C1D-AF771F1F19A7}"/>
          </ac:picMkLst>
        </pc:picChg>
      </pc:sldChg>
      <pc:sldChg chg="modSp">
        <pc:chgData name="다은 정" userId="d577dfa809dbd077" providerId="LiveId" clId="{A29F04DF-589A-4C1A-94CC-ECDBC009398F}" dt="2020-01-27T20:38:28.518" v="1" actId="1076"/>
        <pc:sldMkLst>
          <pc:docMk/>
          <pc:sldMk cId="2185373673" sldId="321"/>
        </pc:sldMkLst>
        <pc:picChg chg="mod">
          <ac:chgData name="다은 정" userId="d577dfa809dbd077" providerId="LiveId" clId="{A29F04DF-589A-4C1A-94CC-ECDBC009398F}" dt="2020-01-27T20:38:28.518" v="1" actId="1076"/>
          <ac:picMkLst>
            <pc:docMk/>
            <pc:sldMk cId="2185373673" sldId="321"/>
            <ac:picMk id="3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955071-CF1A-4363-B85C-975E68EF40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C3B961-574F-4192-BD1F-C2D7AB98D8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749903-19F7-43D6-9DA1-BA3B1F62D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2867-F383-43B9-B43F-80E0B1F72D07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1A7892-A145-4A01-8730-582FC3CE1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C57343-0D28-41EC-B82C-BD2C5F730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17640-C02C-4357-80AA-AEF8F56BFF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499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69F558-4674-4C2E-BDB3-7E0650278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40CDBB-6225-45EE-AC83-E470F55DF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30BA43-26FC-4F06-938B-1A776A927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2867-F383-43B9-B43F-80E0B1F72D07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8C0B4B-1CD2-4BEF-ACFE-BC55C0740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F89D52-7769-48F3-8862-3F3BE7F7F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17640-C02C-4357-80AA-AEF8F56BFF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091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B95AC3A-EC50-4A35-8A42-3066BEC120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EE3787-5C1D-4508-9F1D-6BA2723637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905563-7244-44BD-BD6A-7422EDCB8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2867-F383-43B9-B43F-80E0B1F72D07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63F227-08B1-47ED-AD51-6F7BD194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990466-30AF-4080-8F06-EF9E58934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17640-C02C-4357-80AA-AEF8F56BFF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324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0D6632-F6FD-42D5-AB5D-E9D40C035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21A8DB-9197-484C-AC04-250495CB8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C6B1C3-90C5-444B-BE84-CE6964683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2867-F383-43B9-B43F-80E0B1F72D07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1D6A0F-27AD-417F-9A17-AD2061E9B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652362-DDCC-423F-BA05-06BF68007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17640-C02C-4357-80AA-AEF8F56BFF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851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A3C6AC-2EB2-4808-9358-70814125B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2EE6A8-457A-4CFC-A4C1-DAB05B391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1B6FA6-FA4A-46C5-88E4-C17B69D05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2867-F383-43B9-B43F-80E0B1F72D07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C6A1CC-CDAA-42AC-89D1-8854AC0FB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068C74-0ECF-4E74-8B8C-922DDB458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17640-C02C-4357-80AA-AEF8F56BFF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479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C7AF3-5219-46E6-B224-6AF7BDF56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13CE2A-B9C3-498B-A1F9-EFC5EBD0C6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95807B-4815-4811-8D3B-A5F8CFF7D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82DE99-6FAB-4BD3-B816-296DEDA40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2867-F383-43B9-B43F-80E0B1F72D07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311CA2-5F32-4F9E-90AF-D8ADF103C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920850-70F0-4A6F-A11D-E596B6070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17640-C02C-4357-80AA-AEF8F56BFF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675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944C72-4112-440B-95F0-E8B85F735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9F4087-9F9F-43A5-A016-E0A9B336A6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29D5B5-22DA-4052-96C9-1BACE48B5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6B4E844-463D-43F9-A756-41077D74E4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9F41D5-A635-485D-9135-057AF81A0B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674963E-B223-45CA-84F4-687693F4A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2867-F383-43B9-B43F-80E0B1F72D07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2784C97-1504-4570-AF17-E9FFA88AC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A9BA051-6B73-46B3-A857-4AD9C2824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17640-C02C-4357-80AA-AEF8F56BFF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233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CBD4EA-EE57-4A9C-895A-FD7B0CAE1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AFAAB94-BD7A-4A7F-A610-0BFDB88E8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2867-F383-43B9-B43F-80E0B1F72D07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37AFCB9-7BEF-4C0C-B7C0-FEB602514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B00D81-A7D7-4492-A2A4-E15BD51E4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17640-C02C-4357-80AA-AEF8F56BFF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864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1D17E7-4FA9-4CF6-BFE0-5914669AA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2867-F383-43B9-B43F-80E0B1F72D07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2C81890-7E65-44BC-8FBF-4E32E4250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552F11-AC08-4CB7-B969-80EFB4585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17640-C02C-4357-80AA-AEF8F56BFF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719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11AA58-6B1A-414B-B149-0655DD8B7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AC6AC5-D630-493C-AD6F-4CA6671E3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F7CCAA-4D92-4248-AFCB-80F859298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8BE179-ECEF-4D85-A3D5-D0EE65FA6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2867-F383-43B9-B43F-80E0B1F72D07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E69659-E47E-4926-B243-B9236E287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3FDE95-0886-4EE3-B970-E747A51BD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17640-C02C-4357-80AA-AEF8F56BFF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790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60CBE-EA6A-4552-AE3E-0D494DAF2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011FC0-4C29-4B2D-9B2D-3302CED25C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69ABA7-F1CA-4457-A4F7-6EE09E2709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03AB6C-7160-4319-9EBA-22F79AFC3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2867-F383-43B9-B43F-80E0B1F72D07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25E0F8-21D3-40A7-9A9F-5A6FD8DCD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E117CE-A942-425C-9392-9EFA63D3D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17640-C02C-4357-80AA-AEF8F56BFF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948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C12823-DEFD-4DFB-9077-FC0B58FC9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830EAF-9249-4353-BDF7-4EE7E7E48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DFB3B0-EA51-4A0A-84EF-6152FFEF83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E2867-F383-43B9-B43F-80E0B1F72D07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75D5FF-EF4A-4E15-A98C-801479A8D4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190E45-46D0-4593-9E34-FCE2B5F823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17640-C02C-4357-80AA-AEF8F56BFF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612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6DBE1-F5E8-4C3E-808B-21EE8F0AC727}"/>
              </a:ext>
            </a:extLst>
          </p:cNvPr>
          <p:cNvSpPr txBox="1"/>
          <p:nvPr/>
        </p:nvSpPr>
        <p:spPr>
          <a:xfrm>
            <a:off x="7355875" y="4176035"/>
            <a:ext cx="465772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</a:t>
            </a:r>
            <a:r>
              <a:rPr lang="ko-KR" altLang="en-US" sz="4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창시자에게 배우는 딥러닝</a:t>
            </a:r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en-US" altLang="ko-KR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 </a:t>
            </a:r>
            <a:r>
              <a:rPr lang="en-US" altLang="ko-KR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</a:t>
            </a:r>
            <a:endParaRPr lang="en-US" altLang="ko-KR" sz="48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김나영 안준헌 김현종</a:t>
            </a:r>
          </a:p>
        </p:txBody>
      </p:sp>
    </p:spTree>
    <p:extLst>
      <p:ext uri="{BB962C8B-B14F-4D97-AF65-F5344CB8AC3E}">
        <p14:creationId xmlns:p14="http://schemas.microsoft.com/office/powerpoint/2010/main" val="59967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439150" y="6392026"/>
            <a:ext cx="3514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 지능과 머신 러닝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1.1.4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딥러닝에서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‘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’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이란 무엇일까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050" name="Picture 2" descr="https://naramp4.github.io/assets/img/20190228/-b6ed93ce-5ca7-44cb-9939-369b084b6c08untitl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681" y="1953936"/>
            <a:ext cx="7229475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화살표 연결선 8"/>
          <p:cNvCxnSpPr/>
          <p:nvPr/>
        </p:nvCxnSpPr>
        <p:spPr>
          <a:xfrm>
            <a:off x="8003098" y="4549979"/>
            <a:ext cx="78017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7987718" y="2974247"/>
            <a:ext cx="78017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783274" y="2743414"/>
            <a:ext cx="981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상위층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780067" y="4319146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하위층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8377806" y="2455527"/>
            <a:ext cx="78017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163629" y="2224684"/>
            <a:ext cx="1311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최종 출력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8222610" y="5306386"/>
            <a:ext cx="78017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002786" y="5075553"/>
            <a:ext cx="1340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원본 입력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7177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439150" y="6392026"/>
            <a:ext cx="3514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 지능과 머신 러닝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1.1.4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딥러닝에서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‘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’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이란 무엇일까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862" y="1786430"/>
            <a:ext cx="7246981" cy="3962814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733581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57175" y="-44916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439150" y="6392026"/>
            <a:ext cx="3514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 지능과 머신 러닝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9362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1.1.5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그림 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개로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딥러닝의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작동 원리 이해하기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944227" y="1761102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새로운 데이터 표현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098" name="Picture 2" descr="https://naramp4.github.io/assets/img/20190228/-3db9bac8-4d8e-4cbd-9333-ea9876060ec1untitl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930" y="3030126"/>
            <a:ext cx="2550390" cy="20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꺾인 연결선 4"/>
          <p:cNvCxnSpPr/>
          <p:nvPr/>
        </p:nvCxnSpPr>
        <p:spPr>
          <a:xfrm rot="5400000">
            <a:off x="2042755" y="3793370"/>
            <a:ext cx="525737" cy="277370"/>
          </a:xfrm>
          <a:prstGeom prst="bentConnector3">
            <a:avLst>
              <a:gd name="adj1" fmla="val 2895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150269" y="4194924"/>
            <a:ext cx="31194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78212" y="3630288"/>
            <a:ext cx="1827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가중치의 정확한 값 찾기</a:t>
            </a:r>
          </a:p>
        </p:txBody>
      </p:sp>
      <p:pic>
        <p:nvPicPr>
          <p:cNvPr id="4100" name="Picture 4" descr="https://naramp4.github.io/assets/img/20190228/-9e45e20e-2d5b-41a4-8c90-29642ae41e74untitl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765" y="2612634"/>
            <a:ext cx="3345506" cy="286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모서리가 둥근 직사각형 29"/>
          <p:cNvSpPr/>
          <p:nvPr/>
        </p:nvSpPr>
        <p:spPr>
          <a:xfrm>
            <a:off x="2460978" y="3536157"/>
            <a:ext cx="872772" cy="29289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2460978" y="4045424"/>
            <a:ext cx="872772" cy="29289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8143875" y="4508501"/>
            <a:ext cx="838200" cy="4000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7586663" y="4081463"/>
            <a:ext cx="778668" cy="283369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8754978" y="4081462"/>
            <a:ext cx="781928" cy="283369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꺾인 연결선 45"/>
          <p:cNvCxnSpPr/>
          <p:nvPr/>
        </p:nvCxnSpPr>
        <p:spPr>
          <a:xfrm flipV="1">
            <a:off x="8270081" y="3998119"/>
            <a:ext cx="578644" cy="83345"/>
          </a:xfrm>
          <a:prstGeom prst="bentConnector3">
            <a:avLst>
              <a:gd name="adj1" fmla="val 1029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8848725" y="3998119"/>
            <a:ext cx="0" cy="8334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8282439" y="3722991"/>
            <a:ext cx="675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0070C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차이</a:t>
            </a:r>
          </a:p>
        </p:txBody>
      </p:sp>
    </p:spTree>
    <p:extLst>
      <p:ext uri="{BB962C8B-B14F-4D97-AF65-F5344CB8AC3E}">
        <p14:creationId xmlns:p14="http://schemas.microsoft.com/office/powerpoint/2010/main" val="252507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5" grpId="0" animBg="1"/>
      <p:bldP spid="36" grpId="0" animBg="1"/>
      <p:bldP spid="5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57175" y="-44916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439150" y="6392026"/>
            <a:ext cx="3514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 지능과 머신 러닝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9362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1.1.5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그림 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개로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딥러닝의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작동 원리 이해하기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944227" y="1761102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새로운 데이터 표현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170" name="Picture 2" descr="https://naramp4.github.io/assets/img/20190228/-9e4d85bd-d92e-43a2-80ac-63872ca4a1cduntitl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071" y="2461167"/>
            <a:ext cx="4383758" cy="3754013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353557" y="4045424"/>
            <a:ext cx="12474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가중치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업데이트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3601014" y="4406900"/>
            <a:ext cx="98368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/>
          <p:cNvSpPr/>
          <p:nvPr/>
        </p:nvSpPr>
        <p:spPr>
          <a:xfrm>
            <a:off x="3950494" y="4748213"/>
            <a:ext cx="1259681" cy="5453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3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63CE4-EDB3-4322-8280-7400FC30CAA5}"/>
              </a:ext>
            </a:extLst>
          </p:cNvPr>
          <p:cNvSpPr txBox="1"/>
          <p:nvPr/>
        </p:nvSpPr>
        <p:spPr>
          <a:xfrm>
            <a:off x="1900448" y="2551837"/>
            <a:ext cx="83911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 </a:t>
            </a:r>
            <a:r>
              <a:rPr lang="ko-KR" altLang="en-US" sz="5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이전</a:t>
            </a:r>
            <a: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</a:p>
          <a:p>
            <a:r>
              <a:rPr lang="ko-KR" altLang="en-US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머신 러닝의 간략한 역사</a:t>
            </a:r>
          </a:p>
        </p:txBody>
      </p:sp>
    </p:spTree>
    <p:extLst>
      <p:ext uri="{BB962C8B-B14F-4D97-AF65-F5344CB8AC3E}">
        <p14:creationId xmlns:p14="http://schemas.microsoft.com/office/powerpoint/2010/main" val="2432903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7987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확률적 모델링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7867135" y="6392026"/>
            <a:ext cx="4254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이전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간략한 역사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04" y="2580285"/>
            <a:ext cx="4381500" cy="239077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202" y="2027865"/>
            <a:ext cx="6934200" cy="299085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521902" y="5290229"/>
            <a:ext cx="9701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나이브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베이즈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     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선형 회귀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로지스틱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회귀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3772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7987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확률적 모델링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7867135" y="6392026"/>
            <a:ext cx="4254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이전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간략한 역사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     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연속적인 숫자를 예측하는 것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분류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      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여러 클래스 중 하나를 예측하는 것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회귀모델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어떤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연속형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데이터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Y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 이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Y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원인이 되는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X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간의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	 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관계를 추정하기 위해 만든 관계식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4463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7987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초창기 신경망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301" y="1822187"/>
            <a:ext cx="9701256" cy="3288284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107518" y="5548046"/>
            <a:ext cx="1362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LeNet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7867135" y="6392026"/>
            <a:ext cx="4254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이전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간략한 역사</a:t>
            </a:r>
          </a:p>
        </p:txBody>
      </p:sp>
    </p:spTree>
    <p:extLst>
      <p:ext uri="{BB962C8B-B14F-4D97-AF65-F5344CB8AC3E}">
        <p14:creationId xmlns:p14="http://schemas.microsoft.com/office/powerpoint/2010/main" val="2954307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7987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1.2.3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커널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방법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635" y="1809750"/>
            <a:ext cx="6143625" cy="323850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7933937" y="5211381"/>
            <a:ext cx="1362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SVM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7867135" y="6392026"/>
            <a:ext cx="4254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이전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간략한 역사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365427" y="1786430"/>
            <a:ext cx="49451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결정 경계를 찾는 과정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514350" indent="-514350">
              <a:buAutoNum type="arabicPeriod"/>
            </a:pP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결정경계가 하나의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초평면으로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표현될 수 있는 새로운 고차원 표현으로 데이터를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매핑함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marL="514350" indent="-514350">
              <a:buAutoNum type="arabicPeriod" startAt="2"/>
            </a:pP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초평면과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각 클래스의 가장 가까운 데이터 사이의 거리가 최대가 되는 결정경계를 찾음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.(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마진 최대화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47177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1432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11232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1.2.4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결정트리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랜덤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포레스트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부스팅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머신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171" y="2058888"/>
            <a:ext cx="4991100" cy="340042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310026" y="5682303"/>
            <a:ext cx="19424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결정 트리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7867135" y="6392026"/>
            <a:ext cx="4254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이전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간략한 역사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07892" y="2108316"/>
            <a:ext cx="1754659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PLAY TENNIS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143588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73B62C-0385-4BE5-AAB6-8892DF825652}"/>
              </a:ext>
            </a:extLst>
          </p:cNvPr>
          <p:cNvSpPr txBox="1"/>
          <p:nvPr/>
        </p:nvSpPr>
        <p:spPr>
          <a:xfrm>
            <a:off x="3095149" y="2515939"/>
            <a:ext cx="600170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sz="6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</a:t>
            </a:r>
            <a:endParaRPr lang="en-US" altLang="ko-KR" sz="6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4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딥러닝이란</a:t>
            </a:r>
            <a:r>
              <a:rPr lang="ko-KR" altLang="en-US" sz="4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무엇인가</a:t>
            </a:r>
            <a:r>
              <a:rPr lang="en-US" altLang="ko-KR" sz="4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4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474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11232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1.2.4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결정트리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랜덤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포레스트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부스팅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머신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246" y="1835050"/>
            <a:ext cx="6076950" cy="401955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4972209" y="5919162"/>
            <a:ext cx="2383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랜덤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포레스트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7867135" y="6392026"/>
            <a:ext cx="4254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이전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간략한 역사</a:t>
            </a:r>
          </a:p>
        </p:txBody>
      </p:sp>
    </p:spTree>
    <p:extLst>
      <p:ext uri="{BB962C8B-B14F-4D97-AF65-F5344CB8AC3E}">
        <p14:creationId xmlns:p14="http://schemas.microsoft.com/office/powerpoint/2010/main" val="3360533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11232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1.2.4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결정트리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랜덤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포레스트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부스팅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머신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4250909" y="5476464"/>
            <a:ext cx="382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부스팅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머신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7867135" y="6392026"/>
            <a:ext cx="4254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이전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간략한 역사</a:t>
            </a:r>
          </a:p>
        </p:txBody>
      </p:sp>
      <p:pic>
        <p:nvPicPr>
          <p:cNvPr id="1028" name="Picture 4" descr="https://t1.daumcdn.net/cfile/tistory/99A9FC375C46C0201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786430"/>
            <a:ext cx="9525000" cy="3448051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752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7987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1.2.5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다시 신경망으로</a:t>
            </a:r>
          </a:p>
        </p:txBody>
      </p:sp>
      <p:pic>
        <p:nvPicPr>
          <p:cNvPr id="8" name="Picture 2" descr="https://jaehyeongan.github.io/image/convn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930" y="1769262"/>
            <a:ext cx="8105775" cy="3171826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4819818" y="5312915"/>
            <a:ext cx="19379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ConvNet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7867135" y="6392026"/>
            <a:ext cx="4254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이전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간략한 역사</a:t>
            </a:r>
          </a:p>
        </p:txBody>
      </p:sp>
    </p:spTree>
    <p:extLst>
      <p:ext uri="{BB962C8B-B14F-4D97-AF65-F5344CB8AC3E}">
        <p14:creationId xmlns:p14="http://schemas.microsoft.com/office/powerpoint/2010/main" val="2680523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22567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7987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1.2.6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딥러닝의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특징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특성공학 자동화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특정 애플리케이션에 가장 적합한 데이터 표현을 찾는 것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딥러닝이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데이터로부터 학습하는 방법의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두가지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특징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층을 거치면서 점진적으로 복잡한 표현이 만들어짐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점진적인 중간 표현이 공동으로 학습됨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7867135" y="6392026"/>
            <a:ext cx="4254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이전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간략한 역사</a:t>
            </a:r>
          </a:p>
        </p:txBody>
      </p:sp>
    </p:spTree>
    <p:extLst>
      <p:ext uri="{BB962C8B-B14F-4D97-AF65-F5344CB8AC3E}">
        <p14:creationId xmlns:p14="http://schemas.microsoft.com/office/powerpoint/2010/main" val="3474010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7987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1.2.7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최근 동향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3029757" y="4777191"/>
            <a:ext cx="6187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XGBoost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   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7867135" y="6392026"/>
            <a:ext cx="4254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1.2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이전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간략한 역사</a:t>
            </a:r>
          </a:p>
        </p:txBody>
      </p:sp>
      <p:pic>
        <p:nvPicPr>
          <p:cNvPr id="2052" name="Picture 4" descr="관련 이미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961" y="2644895"/>
            <a:ext cx="3800818" cy="110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XGBoost 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636" y="2237032"/>
            <a:ext cx="3886200" cy="149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793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63CE4-EDB3-4322-8280-7400FC30CAA5}"/>
              </a:ext>
            </a:extLst>
          </p:cNvPr>
          <p:cNvSpPr txBox="1"/>
          <p:nvPr/>
        </p:nvSpPr>
        <p:spPr>
          <a:xfrm>
            <a:off x="1476199" y="2967335"/>
            <a:ext cx="9239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1.3 </a:t>
            </a:r>
            <a:r>
              <a:rPr lang="ko-KR" altLang="en-US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왜 </a:t>
            </a:r>
            <a:r>
              <a:rPr lang="ko-KR" altLang="en-US" sz="5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딥러닝일까</a:t>
            </a:r>
            <a: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 </a:t>
            </a:r>
            <a:r>
              <a:rPr lang="ko-KR" altLang="en-US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왜 지금일까</a:t>
            </a:r>
            <a: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5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4560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57175" y="-44916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439150" y="6392026"/>
            <a:ext cx="3514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왜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딥러닝일까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왜 지금일까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9362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러닝을 이끈 세 가지</a:t>
            </a:r>
          </a:p>
        </p:txBody>
      </p:sp>
      <p:pic>
        <p:nvPicPr>
          <p:cNvPr id="1026" name="Picture 2" descr="하드웨어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91" y="2314833"/>
            <a:ext cx="2983041" cy="1909146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관련 이미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4363021" y="2417407"/>
            <a:ext cx="3427857" cy="1848747"/>
          </a:xfrm>
          <a:prstGeom prst="rect">
            <a:avLst/>
          </a:prstGeom>
          <a:noFill/>
          <a:ln w="57150">
            <a:solidFill>
              <a:srgbClr val="00B0F0"/>
            </a:solidFill>
          </a:ln>
          <a:scene3d>
            <a:camera prst="orthographicFront">
              <a:rot lat="0" lon="10799999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알고리즘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641" y="2314833"/>
            <a:ext cx="3119053" cy="2030633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28204" y="4673148"/>
            <a:ext cx="1438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하드웨어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42529" y="4673148"/>
            <a:ext cx="3106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데이터셋과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벤치마크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815017" y="4667204"/>
            <a:ext cx="2124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알고리즘 향상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8190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57175" y="-44916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439150" y="6392026"/>
            <a:ext cx="3514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왜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딥러닝일까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왜 지금일까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9362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러닝을 이끈 세 가지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63" y="2252515"/>
            <a:ext cx="5486400" cy="308610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837921" y="2795291"/>
            <a:ext cx="480265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[CUDA C]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NVIDIA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에서 생성되며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병렬 컴퓨팅을 위해 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GPU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사용하여 응용 프로그램을 작성하기 위해 특별히 만들어진 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C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 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유사한 프로그래밍 언어</a:t>
            </a:r>
          </a:p>
        </p:txBody>
      </p:sp>
    </p:spTree>
    <p:extLst>
      <p:ext uri="{BB962C8B-B14F-4D97-AF65-F5344CB8AC3E}">
        <p14:creationId xmlns:p14="http://schemas.microsoft.com/office/powerpoint/2010/main" val="1958749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73B62C-0385-4BE5-AAB6-8892DF825652}"/>
              </a:ext>
            </a:extLst>
          </p:cNvPr>
          <p:cNvSpPr txBox="1"/>
          <p:nvPr/>
        </p:nvSpPr>
        <p:spPr>
          <a:xfrm>
            <a:off x="1399293" y="2582614"/>
            <a:ext cx="939341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  <a:r>
              <a:rPr lang="ko-KR" altLang="en-US" sz="6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</a:t>
            </a:r>
            <a:endParaRPr lang="en-US" altLang="ko-KR" sz="6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4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시작하기 전에 </a:t>
            </a:r>
            <a:r>
              <a:rPr lang="en-US" altLang="ko-KR" sz="4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수학적 구성 요소</a:t>
            </a:r>
          </a:p>
        </p:txBody>
      </p:sp>
    </p:spTree>
    <p:extLst>
      <p:ext uri="{BB962C8B-B14F-4D97-AF65-F5344CB8AC3E}">
        <p14:creationId xmlns:p14="http://schemas.microsoft.com/office/powerpoint/2010/main" val="319461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63CE4-EDB3-4322-8280-7400FC30CAA5}"/>
              </a:ext>
            </a:extLst>
          </p:cNvPr>
          <p:cNvSpPr txBox="1"/>
          <p:nvPr/>
        </p:nvSpPr>
        <p:spPr>
          <a:xfrm>
            <a:off x="2863461" y="2967335"/>
            <a:ext cx="6465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2.1 </a:t>
            </a:r>
            <a:r>
              <a:rPr lang="ko-KR" altLang="en-US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신경망과의 첫 만남</a:t>
            </a:r>
          </a:p>
        </p:txBody>
      </p:sp>
    </p:spTree>
    <p:extLst>
      <p:ext uri="{BB962C8B-B14F-4D97-AF65-F5344CB8AC3E}">
        <p14:creationId xmlns:p14="http://schemas.microsoft.com/office/powerpoint/2010/main" val="169772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63CE4-EDB3-4322-8280-7400FC30CAA5}"/>
              </a:ext>
            </a:extLst>
          </p:cNvPr>
          <p:cNvSpPr txBox="1"/>
          <p:nvPr/>
        </p:nvSpPr>
        <p:spPr>
          <a:xfrm>
            <a:off x="1476199" y="2967335"/>
            <a:ext cx="9239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 </a:t>
            </a:r>
            <a:r>
              <a:rPr lang="ko-KR" altLang="en-US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 지능과 머신 러닝</a:t>
            </a:r>
            <a: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5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endParaRPr lang="ko-KR" altLang="en-US" sz="5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71509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22567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10483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코드 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2-1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케라스에서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MNIST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데이터셋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적재하기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9448800" y="6333659"/>
            <a:ext cx="2508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2.1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신경망과의 첫 만남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428" y="1531206"/>
            <a:ext cx="7023143" cy="4602157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2827902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22567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10483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코드 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2-2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 구조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9448800" y="6333659"/>
            <a:ext cx="2508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2.1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신경망과의 첫 만남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213" y="3002821"/>
            <a:ext cx="8335435" cy="1658928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1479327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22567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06111" y="407607"/>
            <a:ext cx="10483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코드 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2-3, 2-4, 2-5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9448800" y="6333659"/>
            <a:ext cx="2508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2.1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신경망과의 첫 만남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963" y="1115493"/>
            <a:ext cx="6656172" cy="5306378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7323180" y="5076825"/>
            <a:ext cx="742950" cy="1666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794043" y="6238875"/>
            <a:ext cx="1104900" cy="1428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999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63CE4-EDB3-4322-8280-7400FC30CAA5}"/>
              </a:ext>
            </a:extLst>
          </p:cNvPr>
          <p:cNvSpPr txBox="1"/>
          <p:nvPr/>
        </p:nvSpPr>
        <p:spPr>
          <a:xfrm>
            <a:off x="1632718" y="2873766"/>
            <a:ext cx="89265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2.2 </a:t>
            </a:r>
            <a:r>
              <a:rPr lang="ko-KR" altLang="en-US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신경망을 위한 데이터 표현</a:t>
            </a:r>
          </a:p>
        </p:txBody>
      </p:sp>
    </p:spTree>
    <p:extLst>
      <p:ext uri="{BB962C8B-B14F-4D97-AF65-F5344CB8AC3E}">
        <p14:creationId xmlns:p14="http://schemas.microsoft.com/office/powerpoint/2010/main" val="24270453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111257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2.2.1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스칼라 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(0D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	   2.2.2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벡터 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(1D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855676" y="6392026"/>
            <a:ext cx="3249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신경망을 위한 데이터 표현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855" y="2357437"/>
            <a:ext cx="2400300" cy="214312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4316" y="2281236"/>
            <a:ext cx="2505075" cy="229552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5414146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115046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2.2.3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행렬 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(2D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  	2.2.4 3D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텐서와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고차원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855676" y="6392026"/>
            <a:ext cx="3249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신경망을 위한 데이터 표현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421" y="2401983"/>
            <a:ext cx="3200400" cy="258127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7713" y="2401983"/>
            <a:ext cx="3038475" cy="259080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3606145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47281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7987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2.2.5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핵심 속성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654479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축의 개수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랭크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- </a:t>
            </a:r>
            <a:r>
              <a:rPr lang="en-US" altLang="ko-KR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numpy.ndarray.ndim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크기 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- </a:t>
            </a:r>
            <a:r>
              <a:rPr lang="en-US" altLang="ko-KR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numpy.ndarray.shape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타입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- </a:t>
            </a:r>
            <a:r>
              <a:rPr lang="en-US" altLang="ko-KR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numpy.ndarray.dtype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248" y="1161990"/>
            <a:ext cx="5257800" cy="5295900"/>
          </a:xfrm>
          <a:prstGeom prst="rect">
            <a:avLst/>
          </a:prstGeom>
          <a:noFill/>
          <a:ln w="5715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855676" y="6392026"/>
            <a:ext cx="3249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신경망을 위한 데이터 표현</a:t>
            </a:r>
          </a:p>
        </p:txBody>
      </p:sp>
    </p:spTree>
    <p:extLst>
      <p:ext uri="{BB962C8B-B14F-4D97-AF65-F5344CB8AC3E}">
        <p14:creationId xmlns:p14="http://schemas.microsoft.com/office/powerpoint/2010/main" val="26652136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855676" y="6392026"/>
            <a:ext cx="3249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신경망을 위한 데이터 표현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987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2.2.6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넘파이로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조작하기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65447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슬라이싱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배열에 있는 특정 원소들을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선택하는 것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913" y="1997139"/>
            <a:ext cx="3057525" cy="3286125"/>
          </a:xfrm>
          <a:prstGeom prst="rect">
            <a:avLst/>
          </a:prstGeom>
          <a:noFill/>
          <a:ln w="5715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4523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855676" y="6392026"/>
            <a:ext cx="3249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신경망을 위한 데이터 표현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987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2.2.7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배치 데이터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65447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샘플 축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배치 축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683" y="3115265"/>
            <a:ext cx="6696075" cy="172402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4190158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855676" y="6392026"/>
            <a:ext cx="3249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신경망을 위한 데이터 표현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987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2.2.8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텐서의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실제 사례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벡터 데이터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(samples, features)</a:t>
            </a:r>
          </a:p>
          <a:p>
            <a:endParaRPr lang="en-US" altLang="ko-KR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시계열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시퀀스 데이터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(samples, </a:t>
            </a:r>
            <a:r>
              <a:rPr lang="en-US" altLang="ko-KR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timesteps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features)</a:t>
            </a:r>
          </a:p>
          <a:p>
            <a:endParaRPr lang="en-US" altLang="ko-KR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이미지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(samples, height, width, channels)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    (samples, channels, height, width)</a:t>
            </a:r>
          </a:p>
          <a:p>
            <a:endParaRPr lang="en-US" altLang="ko-KR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동영상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(samples, frames, height, width, channels)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    (samples, frames, channels, height, width)</a:t>
            </a:r>
          </a:p>
        </p:txBody>
      </p:sp>
    </p:spTree>
    <p:extLst>
      <p:ext uri="{BB962C8B-B14F-4D97-AF65-F5344CB8AC3E}">
        <p14:creationId xmlns:p14="http://schemas.microsoft.com/office/powerpoint/2010/main" val="1535933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92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1.1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 지능과 머신 러닝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510205"/>
            <a:ext cx="6791325" cy="463006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8620125" y="1867124"/>
            <a:ext cx="33147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인공지능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</a:t>
            </a: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12350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63CE4-EDB3-4322-8280-7400FC30CAA5}"/>
              </a:ext>
            </a:extLst>
          </p:cNvPr>
          <p:cNvSpPr txBox="1"/>
          <p:nvPr/>
        </p:nvSpPr>
        <p:spPr>
          <a:xfrm>
            <a:off x="2773105" y="2689429"/>
            <a:ext cx="89265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2.3 </a:t>
            </a:r>
            <a:r>
              <a:rPr lang="ko-KR" altLang="en-US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톱니바퀴</a:t>
            </a:r>
            <a: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</a:p>
          <a:p>
            <a:r>
              <a:rPr lang="ko-KR" altLang="en-US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</a:t>
            </a:r>
            <a:r>
              <a:rPr lang="ko-KR" altLang="en-US" sz="5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</a:t>
            </a:r>
            <a:r>
              <a:rPr lang="ko-KR" altLang="en-US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연산</a:t>
            </a:r>
          </a:p>
        </p:txBody>
      </p:sp>
    </p:spTree>
    <p:extLst>
      <p:ext uri="{BB962C8B-B14F-4D97-AF65-F5344CB8AC3E}">
        <p14:creationId xmlns:p14="http://schemas.microsoft.com/office/powerpoint/2010/main" val="40185649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59404" y="-447281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559114" y="6392026"/>
            <a:ext cx="3546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톱니바퀴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987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2.3.1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원소별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535" y="2690812"/>
            <a:ext cx="2743200" cy="147637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4189" y="2638424"/>
            <a:ext cx="2609850" cy="158115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2113443" y="4675093"/>
            <a:ext cx="10496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</a:t>
            </a:r>
            <a:r>
              <a:rPr lang="en-US" altLang="ko-KR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relu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함수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             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덧셈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459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59404" y="-361950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559114" y="6392026"/>
            <a:ext cx="3546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톱니바퀴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987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2.3.2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브로드캐스팅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브로드캐스팅의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두 단계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1.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큰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텐서의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축에 맞도록 작은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텐서에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축이 추가됩니다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2.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작은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텐서가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새 축을 따라서 큰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텐서의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크기에 맞도록 반복됩니다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538" y="2011668"/>
            <a:ext cx="2800350" cy="180022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9860772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559114" y="6392026"/>
            <a:ext cx="3546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톱니바퀴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987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2.3.3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점곱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dot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연산자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514" y="3401853"/>
            <a:ext cx="2428875" cy="156210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096" y="2801779"/>
            <a:ext cx="3981450" cy="216217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171268" y="5326201"/>
            <a:ext cx="10496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벡터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점곱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             행렬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점곱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52994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559114" y="6392026"/>
            <a:ext cx="3546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톱니바퀴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987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2.3.4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크기 변환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특정 크기에 맞게 열과 행을 재배열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028" name="Picture 4" descr="다차원 텐서 Transpose와 Reshap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91" y="2636617"/>
            <a:ext cx="5163252" cy="2906680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2차원 행렬의 전치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613" y="2636617"/>
            <a:ext cx="4513427" cy="2906680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928941" y="5667485"/>
            <a:ext cx="10496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크기 변환                                   전치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41942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559114" y="6392026"/>
            <a:ext cx="3546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톱니바퀴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987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2.3.6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딥러닝의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기하학적 해석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복잡한 데이터의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매니폴드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펼치기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딥러닝은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기초적인 연산을 길게 연결하여 복잡한 기하학적 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변환을 조금씩 분해함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pic>
        <p:nvPicPr>
          <p:cNvPr id="2050" name="Picture 2" descr="https://thebook.io/img/006975/07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221" y="3824625"/>
            <a:ext cx="5715000" cy="1819276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7126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73B62C-0385-4BE5-AAB6-8892DF825652}"/>
              </a:ext>
            </a:extLst>
          </p:cNvPr>
          <p:cNvSpPr txBox="1"/>
          <p:nvPr/>
        </p:nvSpPr>
        <p:spPr>
          <a:xfrm>
            <a:off x="2269233" y="2612156"/>
            <a:ext cx="76535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</a:p>
          <a:p>
            <a:r>
              <a:rPr lang="ko-KR" altLang="en-US" sz="4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</a:t>
            </a:r>
            <a:r>
              <a:rPr lang="ko-KR" altLang="en-US" sz="4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</p:spTree>
    <p:extLst>
      <p:ext uri="{BB962C8B-B14F-4D97-AF65-F5344CB8AC3E}">
        <p14:creationId xmlns:p14="http://schemas.microsoft.com/office/powerpoint/2010/main" val="24801556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971122" y="1953936"/>
            <a:ext cx="2094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가중치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(W)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76CEDF-5F1F-4F2A-BCE1-EEAE5F0BCFA1}"/>
              </a:ext>
            </a:extLst>
          </p:cNvPr>
          <p:cNvSpPr txBox="1"/>
          <p:nvPr/>
        </p:nvSpPr>
        <p:spPr>
          <a:xfrm>
            <a:off x="1401000" y="2612290"/>
            <a:ext cx="94462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 모델이 입력 데이터에 대해 더욱 정확한 예측을 할 수 있도록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최적화의 대상이 되는 값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</p:spTree>
    <p:extLst>
      <p:ext uri="{BB962C8B-B14F-4D97-AF65-F5344CB8AC3E}">
        <p14:creationId xmlns:p14="http://schemas.microsoft.com/office/powerpoint/2010/main" val="18305078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8A5A981-15C4-4D27-8295-368634C7C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369" y="1786431"/>
            <a:ext cx="1661383" cy="39354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11BA534-5BAC-47DE-AE23-C4CD28369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8751" y="1786431"/>
            <a:ext cx="3669086" cy="392697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2BAA18B-8BC3-4F39-87CC-37A9F2E16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7837" y="1786431"/>
            <a:ext cx="1533525" cy="393382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E4D932C-C317-4F3F-8EDB-7657F8828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1362" y="1786430"/>
            <a:ext cx="1189570" cy="39338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AE8BC4F-1A01-4376-AEC0-03A8461904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2675" y="2596963"/>
            <a:ext cx="1619250" cy="5524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BEFE3CB-07BB-41B3-96E3-B6A1E5728931}"/>
              </a:ext>
            </a:extLst>
          </p:cNvPr>
          <p:cNvSpPr txBox="1"/>
          <p:nvPr/>
        </p:nvSpPr>
        <p:spPr>
          <a:xfrm>
            <a:off x="3511164" y="2293100"/>
            <a:ext cx="49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w</a:t>
            </a:r>
            <a:endParaRPr lang="ko-KR" altLang="en-US" sz="3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28822D-0664-437A-B904-97745750B76D}"/>
              </a:ext>
            </a:extLst>
          </p:cNvPr>
          <p:cNvSpPr txBox="1"/>
          <p:nvPr/>
        </p:nvSpPr>
        <p:spPr>
          <a:xfrm>
            <a:off x="5204922" y="2157256"/>
            <a:ext cx="49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w</a:t>
            </a:r>
            <a:endParaRPr lang="ko-KR" altLang="en-US" sz="3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0FD32A4-07DB-4E48-A656-8C56FB42B219}"/>
              </a:ext>
            </a:extLst>
          </p:cNvPr>
          <p:cNvSpPr/>
          <p:nvPr/>
        </p:nvSpPr>
        <p:spPr>
          <a:xfrm>
            <a:off x="2215361" y="2624764"/>
            <a:ext cx="1307607" cy="2554157"/>
          </a:xfrm>
          <a:prstGeom prst="roundRect">
            <a:avLst/>
          </a:prstGeom>
          <a:solidFill>
            <a:schemeClr val="bg1">
              <a:alpha val="0"/>
            </a:schemeClr>
          </a:solidFill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F011B2-206D-4FBA-97AA-9715258F0DFC}"/>
              </a:ext>
            </a:extLst>
          </p:cNvPr>
          <p:cNvSpPr txBox="1"/>
          <p:nvPr/>
        </p:nvSpPr>
        <p:spPr>
          <a:xfrm>
            <a:off x="2449862" y="5135480"/>
            <a:ext cx="869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solidFill>
                  <a:srgbClr val="2F528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16E75D-2C4F-4FCA-A859-9D8A64897C92}"/>
              </a:ext>
            </a:extLst>
          </p:cNvPr>
          <p:cNvSpPr txBox="1"/>
          <p:nvPr/>
        </p:nvSpPr>
        <p:spPr>
          <a:xfrm>
            <a:off x="9072746" y="4524476"/>
            <a:ext cx="869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solidFill>
                  <a:srgbClr val="2F528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고정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E683CBE-DA5E-4A09-99A2-6B857A08C07B}"/>
              </a:ext>
            </a:extLst>
          </p:cNvPr>
          <p:cNvCxnSpPr/>
          <p:nvPr/>
        </p:nvCxnSpPr>
        <p:spPr>
          <a:xfrm>
            <a:off x="9273175" y="2575827"/>
            <a:ext cx="0" cy="45552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BCD38A3-7E58-4C3D-9406-FBFD2E31FE39}"/>
              </a:ext>
            </a:extLst>
          </p:cNvPr>
          <p:cNvSpPr/>
          <p:nvPr/>
        </p:nvSpPr>
        <p:spPr>
          <a:xfrm>
            <a:off x="3511164" y="2157256"/>
            <a:ext cx="2320443" cy="78217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3D3DF2F-FA3A-46D9-AA83-3054405459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6534" y="1816596"/>
            <a:ext cx="1483156" cy="750201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9C176A3-FDBA-4247-9BF1-95CFDA3B7A38}"/>
              </a:ext>
            </a:extLst>
          </p:cNvPr>
          <p:cNvSpPr txBox="1"/>
          <p:nvPr/>
        </p:nvSpPr>
        <p:spPr>
          <a:xfrm>
            <a:off x="7517084" y="1371116"/>
            <a:ext cx="2444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loss function</a:t>
            </a:r>
            <a:endParaRPr lang="ko-KR" altLang="en-US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9FCAB73-6BAC-4FE5-B93C-AABA11114EA0}"/>
              </a:ext>
            </a:extLst>
          </p:cNvPr>
          <p:cNvSpPr txBox="1"/>
          <p:nvPr/>
        </p:nvSpPr>
        <p:spPr>
          <a:xfrm>
            <a:off x="7723270" y="2994668"/>
            <a:ext cx="2347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B05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(accuracy   )</a:t>
            </a:r>
            <a:endParaRPr lang="ko-KR" altLang="en-US" sz="2800" dirty="0">
              <a:solidFill>
                <a:srgbClr val="00B05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40" name="연결선: 구부러짐 39">
            <a:extLst>
              <a:ext uri="{FF2B5EF4-FFF2-40B4-BE49-F238E27FC236}">
                <a16:creationId xmlns:a16="http://schemas.microsoft.com/office/drawing/2014/main" id="{D008D4D6-61AD-491E-A158-9FAB4CCD3B8D}"/>
              </a:ext>
            </a:extLst>
          </p:cNvPr>
          <p:cNvCxnSpPr/>
          <p:nvPr/>
        </p:nvCxnSpPr>
        <p:spPr>
          <a:xfrm>
            <a:off x="5831607" y="2480421"/>
            <a:ext cx="2121068" cy="347019"/>
          </a:xfrm>
          <a:prstGeom prst="curvedConnector3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8C147C8-0E68-4A8E-93F2-83CC122ACEC9}"/>
              </a:ext>
            </a:extLst>
          </p:cNvPr>
          <p:cNvCxnSpPr/>
          <p:nvPr/>
        </p:nvCxnSpPr>
        <p:spPr>
          <a:xfrm flipV="1">
            <a:off x="9734309" y="2994668"/>
            <a:ext cx="0" cy="48654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E37AE0A-081D-4C8C-BC3F-74D34EC13A5A}"/>
              </a:ext>
            </a:extLst>
          </p:cNvPr>
          <p:cNvSpPr/>
          <p:nvPr/>
        </p:nvSpPr>
        <p:spPr>
          <a:xfrm>
            <a:off x="8961272" y="3149413"/>
            <a:ext cx="1058518" cy="1325220"/>
          </a:xfrm>
          <a:prstGeom prst="roundRect">
            <a:avLst/>
          </a:prstGeom>
          <a:solidFill>
            <a:schemeClr val="bg1">
              <a:alpha val="0"/>
            </a:schemeClr>
          </a:solidFill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351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 animBg="1"/>
      <p:bldP spid="29" grpId="0"/>
      <p:bldP spid="30" grpId="0"/>
      <p:bldP spid="35" grpId="0" animBg="1"/>
      <p:bldP spid="37" grpId="0"/>
      <p:bldP spid="38" grpId="0"/>
      <p:bldP spid="2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C276B9-1ED0-401F-A9E7-D6B2C1D5C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525" y="2180280"/>
            <a:ext cx="5314950" cy="3867150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54B520-1E87-4A32-A195-2194F2D9434C}"/>
              </a:ext>
            </a:extLst>
          </p:cNvPr>
          <p:cNvCxnSpPr/>
          <p:nvPr/>
        </p:nvCxnSpPr>
        <p:spPr>
          <a:xfrm flipH="1">
            <a:off x="7236731" y="3700290"/>
            <a:ext cx="847165" cy="1250576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D7E58A1-20FC-4F3B-9428-122D4764DC69}"/>
              </a:ext>
            </a:extLst>
          </p:cNvPr>
          <p:cNvSpPr txBox="1"/>
          <p:nvPr/>
        </p:nvSpPr>
        <p:spPr>
          <a:xfrm>
            <a:off x="4593035" y="1252217"/>
            <a:ext cx="3344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Gradient Descent</a:t>
            </a:r>
          </a:p>
          <a:p>
            <a:r>
              <a:rPr lang="ko-KR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       </a:t>
            </a:r>
            <a:r>
              <a:rPr lang="ko-KR" altLang="en-US" sz="2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경사하강법</a:t>
            </a:r>
            <a:endParaRPr lang="ko-KR" altLang="en-US" sz="20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BD3D0B-2894-4FD9-9068-3220055F38BB}"/>
              </a:ext>
            </a:extLst>
          </p:cNvPr>
          <p:cNvSpPr txBox="1"/>
          <p:nvPr/>
        </p:nvSpPr>
        <p:spPr>
          <a:xfrm>
            <a:off x="0" y="3371211"/>
            <a:ext cx="351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Back </a:t>
            </a:r>
            <a:r>
              <a:rPr lang="en-US" altLang="ko-KR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Propergation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                </a:t>
            </a:r>
            <a:r>
              <a:rPr lang="ko-KR" altLang="en-US" sz="2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역전파</a:t>
            </a:r>
            <a:endParaRPr lang="ko-KR" altLang="en-US" sz="20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61A6AB-F67E-4D16-B035-655FDC1912AB}"/>
              </a:ext>
            </a:extLst>
          </p:cNvPr>
          <p:cNvSpPr txBox="1"/>
          <p:nvPr/>
        </p:nvSpPr>
        <p:spPr>
          <a:xfrm>
            <a:off x="8800547" y="3438680"/>
            <a:ext cx="3344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Optimizer </a:t>
            </a:r>
            <a:r>
              <a:rPr lang="ko-KR" altLang="en-US" sz="2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옵티마이저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BF3F22-FDA3-4827-B8BE-343BBDA90299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id="{4AB55D9A-E16F-4EDA-865A-54129808E600}"/>
              </a:ext>
            </a:extLst>
          </p:cNvPr>
          <p:cNvCxnSpPr>
            <a:cxnSpLocks/>
            <a:stCxn id="14" idx="1"/>
            <a:endCxn id="31" idx="0"/>
          </p:cNvCxnSpPr>
          <p:nvPr/>
        </p:nvCxnSpPr>
        <p:spPr>
          <a:xfrm rot="10800000" flipV="1">
            <a:off x="1759001" y="1667715"/>
            <a:ext cx="2834035" cy="1703495"/>
          </a:xfrm>
          <a:prstGeom prst="curvedConnector2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구부러짐 45">
            <a:extLst>
              <a:ext uri="{FF2B5EF4-FFF2-40B4-BE49-F238E27FC236}">
                <a16:creationId xmlns:a16="http://schemas.microsoft.com/office/drawing/2014/main" id="{7C34D985-F3DC-4C7F-B6D0-62EFBE1EDC27}"/>
              </a:ext>
            </a:extLst>
          </p:cNvPr>
          <p:cNvCxnSpPr>
            <a:stCxn id="14" idx="3"/>
            <a:endCxn id="32" idx="0"/>
          </p:cNvCxnSpPr>
          <p:nvPr/>
        </p:nvCxnSpPr>
        <p:spPr>
          <a:xfrm>
            <a:off x="7937415" y="1667716"/>
            <a:ext cx="2535322" cy="1770964"/>
          </a:xfrm>
          <a:prstGeom prst="curvedConnector2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8AC8703-CAD0-44FA-A19D-06889FDE849F}"/>
              </a:ext>
            </a:extLst>
          </p:cNvPr>
          <p:cNvSpPr txBox="1"/>
          <p:nvPr/>
        </p:nvSpPr>
        <p:spPr>
          <a:xfrm>
            <a:off x="9122518" y="1962007"/>
            <a:ext cx="1377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구체화</a:t>
            </a:r>
          </a:p>
        </p:txBody>
      </p:sp>
    </p:spTree>
    <p:extLst>
      <p:ext uri="{BB962C8B-B14F-4D97-AF65-F5344CB8AC3E}">
        <p14:creationId xmlns:p14="http://schemas.microsoft.com/office/powerpoint/2010/main" val="413857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1" grpId="0"/>
      <p:bldP spid="32" grpId="0"/>
      <p:bldP spid="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92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1.1.2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974" y="1810299"/>
            <a:ext cx="4029075" cy="391477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762" y="1424536"/>
            <a:ext cx="4362450" cy="4686300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9325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364037-2CB0-41D6-96D2-C5AF174E6F95}"/>
              </a:ext>
            </a:extLst>
          </p:cNvPr>
          <p:cNvSpPr txBox="1"/>
          <p:nvPr/>
        </p:nvSpPr>
        <p:spPr>
          <a:xfrm>
            <a:off x="631711" y="1786430"/>
            <a:ext cx="4519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손실 함수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(Loss Function)</a:t>
            </a:r>
            <a:endParaRPr lang="ko-KR" altLang="en-US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A94546-ECB8-4E9D-96B4-4A2B7DADE9F3}"/>
              </a:ext>
            </a:extLst>
          </p:cNvPr>
          <p:cNvSpPr txBox="1"/>
          <p:nvPr/>
        </p:nvSpPr>
        <p:spPr>
          <a:xfrm>
            <a:off x="1061589" y="2444784"/>
            <a:ext cx="10200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예측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(predict)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값과 정답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(label)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값의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차이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(=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오차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정의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하는 함수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3A38A4-53C2-4335-88F8-38956BC8C120}"/>
              </a:ext>
            </a:extLst>
          </p:cNvPr>
          <p:cNvSpPr txBox="1"/>
          <p:nvPr/>
        </p:nvSpPr>
        <p:spPr>
          <a:xfrm>
            <a:off x="631711" y="3628387"/>
            <a:ext cx="5583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경사 </a:t>
            </a:r>
            <a:r>
              <a:rPr lang="ko-KR" altLang="en-US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하강법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(Gradient Descent)</a:t>
            </a:r>
            <a:endParaRPr lang="ko-KR" altLang="en-US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3D535F-53A4-4CCB-868C-C7AC9C07A9C9}"/>
              </a:ext>
            </a:extLst>
          </p:cNvPr>
          <p:cNvSpPr txBox="1"/>
          <p:nvPr/>
        </p:nvSpPr>
        <p:spPr>
          <a:xfrm>
            <a:off x="1061589" y="4286741"/>
            <a:ext cx="904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오차가 최소가 되는 방향으로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함수의 기울기를 줄여가는 방법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795FD9-C570-4793-AE57-4C5342D57B7F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</p:spTree>
    <p:extLst>
      <p:ext uri="{BB962C8B-B14F-4D97-AF65-F5344CB8AC3E}">
        <p14:creationId xmlns:p14="http://schemas.microsoft.com/office/powerpoint/2010/main" val="25810877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364037-2CB0-41D6-96D2-C5AF174E6F95}"/>
              </a:ext>
            </a:extLst>
          </p:cNvPr>
          <p:cNvSpPr txBox="1"/>
          <p:nvPr/>
        </p:nvSpPr>
        <p:spPr>
          <a:xfrm>
            <a:off x="616905" y="3628387"/>
            <a:ext cx="4032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옵티마이저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(Optimizer)</a:t>
            </a:r>
            <a:endParaRPr lang="ko-KR" altLang="en-US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A94546-ECB8-4E9D-96B4-4A2B7DADE9F3}"/>
              </a:ext>
            </a:extLst>
          </p:cNvPr>
          <p:cNvSpPr txBox="1"/>
          <p:nvPr/>
        </p:nvSpPr>
        <p:spPr>
          <a:xfrm>
            <a:off x="1046783" y="4286741"/>
            <a:ext cx="503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경사하강법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알고리즘을 구체화한 것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387515-A0CA-4F47-9F4F-1D55B8A16387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42DE28-CFCE-4335-877A-0C7AE3F26098}"/>
              </a:ext>
            </a:extLst>
          </p:cNvPr>
          <p:cNvSpPr txBox="1"/>
          <p:nvPr/>
        </p:nvSpPr>
        <p:spPr>
          <a:xfrm>
            <a:off x="616905" y="1786430"/>
            <a:ext cx="510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역전파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(Back </a:t>
            </a:r>
            <a:r>
              <a:rPr lang="en-US" altLang="ko-KR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Propergation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6D228F-5C0D-4B92-A6E7-6AB3EC0596E7}"/>
              </a:ext>
            </a:extLst>
          </p:cNvPr>
          <p:cNvSpPr txBox="1"/>
          <p:nvPr/>
        </p:nvSpPr>
        <p:spPr>
          <a:xfrm>
            <a:off x="1046784" y="2444784"/>
            <a:ext cx="6566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경사 하강법을 통해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가중치를 최적화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하는 과정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52264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C96900-BCA8-4A4A-8BF6-402CA8FBAAAC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pic>
        <p:nvPicPr>
          <p:cNvPr id="1025" name="_x143790032" descr="EMB0000248c6cf9">
            <a:extLst>
              <a:ext uri="{FF2B5EF4-FFF2-40B4-BE49-F238E27FC236}">
                <a16:creationId xmlns:a16="http://schemas.microsoft.com/office/drawing/2014/main" id="{D17459A1-74E4-4BFE-B4E0-3649F5B49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159" y="2841528"/>
            <a:ext cx="5299682" cy="3362325"/>
          </a:xfrm>
          <a:prstGeom prst="rect">
            <a:avLst/>
          </a:prstGeom>
          <a:noFill/>
          <a:ln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9FC73B-854D-47BE-A9A8-AD847C0CA7A9}"/>
              </a:ext>
            </a:extLst>
          </p:cNvPr>
          <p:cNvSpPr txBox="1"/>
          <p:nvPr/>
        </p:nvSpPr>
        <p:spPr>
          <a:xfrm>
            <a:off x="891493" y="1524820"/>
            <a:ext cx="510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역전파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(Back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Propergation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B40E23-B4F3-4D4E-B81C-85EC9BC85C45}"/>
              </a:ext>
            </a:extLst>
          </p:cNvPr>
          <p:cNvSpPr txBox="1"/>
          <p:nvPr/>
        </p:nvSpPr>
        <p:spPr>
          <a:xfrm>
            <a:off x="1321372" y="2183174"/>
            <a:ext cx="10089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각 노드가 예측하는데 미친 영향만큼 오차를 역전파해 가중치를 업데이트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F673C25-234C-4BB4-8F40-D6813714F41E}"/>
              </a:ext>
            </a:extLst>
          </p:cNvPr>
          <p:cNvSpPr/>
          <p:nvPr/>
        </p:nvSpPr>
        <p:spPr>
          <a:xfrm>
            <a:off x="6595872" y="4032583"/>
            <a:ext cx="292608" cy="286512"/>
          </a:xfrm>
          <a:prstGeom prst="ellipse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5B65C22-2BBD-4814-B215-B906BF805187}"/>
              </a:ext>
            </a:extLst>
          </p:cNvPr>
          <p:cNvSpPr/>
          <p:nvPr/>
        </p:nvSpPr>
        <p:spPr>
          <a:xfrm>
            <a:off x="6638544" y="4974962"/>
            <a:ext cx="292608" cy="286512"/>
          </a:xfrm>
          <a:prstGeom prst="ellipse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6CF4DEE-A8E1-4AF4-B2E7-D944FA49BC20}"/>
              </a:ext>
            </a:extLst>
          </p:cNvPr>
          <p:cNvSpPr/>
          <p:nvPr/>
        </p:nvSpPr>
        <p:spPr>
          <a:xfrm>
            <a:off x="8303768" y="4319095"/>
            <a:ext cx="450201" cy="476425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583A85-103E-493D-A0DD-28E5199ABB70}"/>
              </a:ext>
            </a:extLst>
          </p:cNvPr>
          <p:cNvSpPr/>
          <p:nvPr/>
        </p:nvSpPr>
        <p:spPr>
          <a:xfrm>
            <a:off x="6291975" y="3161913"/>
            <a:ext cx="450201" cy="476425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7DFFCD-20FB-4E3B-88AD-0E7AC9D273FD}"/>
              </a:ext>
            </a:extLst>
          </p:cNvPr>
          <p:cNvSpPr/>
          <p:nvPr/>
        </p:nvSpPr>
        <p:spPr>
          <a:xfrm>
            <a:off x="6224538" y="5741065"/>
            <a:ext cx="450201" cy="476425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1E27D98-4927-4157-9C1D-AF771F1F1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565" y="3826511"/>
            <a:ext cx="7820519" cy="2359142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EF8B682-D653-4D29-ACDE-94F4DD5E22F0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745A16-700A-4BFA-A76C-F6255144C129}"/>
              </a:ext>
            </a:extLst>
          </p:cNvPr>
          <p:cNvSpPr/>
          <p:nvPr/>
        </p:nvSpPr>
        <p:spPr>
          <a:xfrm>
            <a:off x="8427173" y="3488015"/>
            <a:ext cx="450201" cy="695455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898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9" grpId="0" animBg="1"/>
      <p:bldP spid="12" grpId="0" animBg="1"/>
      <p:bldP spid="13" grpId="0" animBg="1"/>
      <p:bldP spid="1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F0F7D5-3B5C-4C20-A7B7-5B52BA4A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83" y="2312182"/>
            <a:ext cx="10683433" cy="3120006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9A4D9E-652F-46C6-BC92-B3CA0FA1461E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E47558-8D36-42E9-A6C4-50FDDD5020A3}"/>
              </a:ext>
            </a:extLst>
          </p:cNvPr>
          <p:cNvSpPr txBox="1"/>
          <p:nvPr/>
        </p:nvSpPr>
        <p:spPr>
          <a:xfrm>
            <a:off x="891493" y="1524820"/>
            <a:ext cx="510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역전파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(Back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Propergation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986EFE-4A66-4A7B-BECE-05CEE0EEC697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165894E-F717-4818-8B76-CA6C0127EA01}"/>
              </a:ext>
            </a:extLst>
          </p:cNvPr>
          <p:cNvCxnSpPr/>
          <p:nvPr/>
        </p:nvCxnSpPr>
        <p:spPr>
          <a:xfrm flipH="1">
            <a:off x="1792942" y="3796700"/>
            <a:ext cx="8606116" cy="0"/>
          </a:xfrm>
          <a:prstGeom prst="straightConnector1">
            <a:avLst/>
          </a:prstGeom>
          <a:ln w="165100">
            <a:gradFill flip="none" rotWithShape="1">
              <a:gsLst>
                <a:gs pos="0">
                  <a:schemeClr val="bg1"/>
                </a:gs>
                <a:gs pos="36000">
                  <a:schemeClr val="accent5">
                    <a:lumMod val="40000"/>
                    <a:lumOff val="60000"/>
                  </a:schemeClr>
                </a:gs>
                <a:gs pos="71000">
                  <a:schemeClr val="accent5">
                    <a:lumMod val="75000"/>
                  </a:schemeClr>
                </a:gs>
                <a:gs pos="48000">
                  <a:schemeClr val="accent5">
                    <a:lumMod val="60000"/>
                    <a:lumOff val="40000"/>
                  </a:schemeClr>
                </a:gs>
                <a:gs pos="97000">
                  <a:schemeClr val="accent5">
                    <a:lumMod val="50000"/>
                  </a:schemeClr>
                </a:gs>
              </a:gsLst>
              <a:lin ang="108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E1E27D98-4927-4157-9C1D-AF771F1F1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493" y="4700863"/>
            <a:ext cx="5497011" cy="1658231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EF5CC45-3EDC-406F-A19E-74256D898A4F}"/>
              </a:ext>
            </a:extLst>
          </p:cNvPr>
          <p:cNvSpPr/>
          <p:nvPr/>
        </p:nvSpPr>
        <p:spPr>
          <a:xfrm>
            <a:off x="7356123" y="4756539"/>
            <a:ext cx="1048182" cy="1095040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243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12ECD8-3610-467B-87BD-0A228B9FD7B2}"/>
              </a:ext>
            </a:extLst>
          </p:cNvPr>
          <p:cNvSpPr txBox="1"/>
          <p:nvPr/>
        </p:nvSpPr>
        <p:spPr>
          <a:xfrm>
            <a:off x="962157" y="166108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초기에 가중치 행렬을 난수로 초기화 하는 이유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60364A-735D-46FA-A0F8-5AE52CC21BC1}"/>
              </a:ext>
            </a:extLst>
          </p:cNvPr>
          <p:cNvSpPr txBox="1"/>
          <p:nvPr/>
        </p:nvSpPr>
        <p:spPr>
          <a:xfrm>
            <a:off x="1390782" y="2299502"/>
            <a:ext cx="94462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모든 가중치 값을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0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으로 초기화 했을 경우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역전파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과정에서 가중치가 미치는 영향이 미미하기 때문에 지역 최솟값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정류점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에서 빠져나오지 못함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216" y="3936721"/>
            <a:ext cx="3781425" cy="3028950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853736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387515-A0CA-4F47-9F4F-1D55B8A16387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3F1CBA-2DC9-48EA-A2C4-05A1BF5BCD7F}"/>
              </a:ext>
            </a:extLst>
          </p:cNvPr>
          <p:cNvSpPr txBox="1"/>
          <p:nvPr/>
        </p:nvSpPr>
        <p:spPr>
          <a:xfrm>
            <a:off x="891493" y="1524820"/>
            <a:ext cx="510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옵티마이저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(Optimizer)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FEB0FE-5E89-4A70-BC5C-988D94B3FC42}"/>
              </a:ext>
            </a:extLst>
          </p:cNvPr>
          <p:cNvSpPr txBox="1"/>
          <p:nvPr/>
        </p:nvSpPr>
        <p:spPr>
          <a:xfrm>
            <a:off x="1321372" y="2183174"/>
            <a:ext cx="510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경사하강법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알고리즘을 구체화한 것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35D5C0-E8E5-4EE2-B591-E41FBFD09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372" y="2841528"/>
            <a:ext cx="3163346" cy="3122441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131DB298-8760-453C-8B7E-0F749CC51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145899336" descr="EMB0000248c6d69">
            <a:extLst>
              <a:ext uri="{FF2B5EF4-FFF2-40B4-BE49-F238E27FC236}">
                <a16:creationId xmlns:a16="http://schemas.microsoft.com/office/drawing/2014/main" id="{DE7AD95A-2F64-4B45-B268-8861531B8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927" y="2841528"/>
            <a:ext cx="6439738" cy="3122441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1428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387515-A0CA-4F47-9F4F-1D55B8A16387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3F1CBA-2DC9-48EA-A2C4-05A1BF5BCD7F}"/>
              </a:ext>
            </a:extLst>
          </p:cNvPr>
          <p:cNvSpPr txBox="1"/>
          <p:nvPr/>
        </p:nvSpPr>
        <p:spPr>
          <a:xfrm>
            <a:off x="891493" y="1524820"/>
            <a:ext cx="510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옵티마이저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(Optimizer)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31DB298-8760-453C-8B7E-0F749CC51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139DBB-DA38-499F-9330-2E953906CAFD}"/>
              </a:ext>
            </a:extLst>
          </p:cNvPr>
          <p:cNvSpPr txBox="1"/>
          <p:nvPr/>
        </p:nvSpPr>
        <p:spPr>
          <a:xfrm>
            <a:off x="1372852" y="2048040"/>
            <a:ext cx="9446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[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경사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하강법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Grandient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Decsent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)]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9DBF8C1-5520-45B7-AD98-FBE125F42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308" y="2147988"/>
            <a:ext cx="3769496" cy="3471539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627036" y="2879676"/>
            <a:ext cx="53608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입력한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전체 데이터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 대한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손실값의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기울기를 이용하여 가중치를 업데이트</a:t>
            </a:r>
          </a:p>
        </p:txBody>
      </p:sp>
    </p:spTree>
    <p:extLst>
      <p:ext uri="{BB962C8B-B14F-4D97-AF65-F5344CB8AC3E}">
        <p14:creationId xmlns:p14="http://schemas.microsoft.com/office/powerpoint/2010/main" val="37172328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387515-A0CA-4F47-9F4F-1D55B8A16387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3F1CBA-2DC9-48EA-A2C4-05A1BF5BCD7F}"/>
              </a:ext>
            </a:extLst>
          </p:cNvPr>
          <p:cNvSpPr txBox="1"/>
          <p:nvPr/>
        </p:nvSpPr>
        <p:spPr>
          <a:xfrm>
            <a:off x="891493" y="1524820"/>
            <a:ext cx="510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옵티마이저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(Optimizer)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31DB298-8760-453C-8B7E-0F749CC51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139DBB-DA38-499F-9330-2E953906CAFD}"/>
              </a:ext>
            </a:extLst>
          </p:cNvPr>
          <p:cNvSpPr txBox="1"/>
          <p:nvPr/>
        </p:nvSpPr>
        <p:spPr>
          <a:xfrm>
            <a:off x="1345958" y="2296563"/>
            <a:ext cx="9446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[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확률적 경사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하강법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(Stochastic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Grandient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Decsent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)]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00143" y="2983003"/>
            <a:ext cx="603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데이터를 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개만 사용해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기울기를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반복 계산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53589" y="1751391"/>
            <a:ext cx="3788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* </a:t>
            </a:r>
            <a:r>
              <a:rPr lang="ko-KR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확률적 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데이터를 사용할 때 랜덤으로 선택해 사용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139DBB-DA38-499F-9330-2E953906CAFD}"/>
              </a:ext>
            </a:extLst>
          </p:cNvPr>
          <p:cNvSpPr txBox="1"/>
          <p:nvPr/>
        </p:nvSpPr>
        <p:spPr>
          <a:xfrm>
            <a:off x="1345957" y="4001074"/>
            <a:ext cx="103260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[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미니 배치 확률적 경사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하강법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(Mini Batch Stochastic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Grandient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Decsent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)]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00143" y="5149090"/>
            <a:ext cx="8664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배치당 데이터를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10~1000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개로 구성하여 기울기를 반복 계산</a:t>
            </a:r>
          </a:p>
        </p:txBody>
      </p:sp>
    </p:spTree>
    <p:extLst>
      <p:ext uri="{BB962C8B-B14F-4D97-AF65-F5344CB8AC3E}">
        <p14:creationId xmlns:p14="http://schemas.microsoft.com/office/powerpoint/2010/main" val="19065417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387515-A0CA-4F47-9F4F-1D55B8A16387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3F1CBA-2DC9-48EA-A2C4-05A1BF5BCD7F}"/>
              </a:ext>
            </a:extLst>
          </p:cNvPr>
          <p:cNvSpPr txBox="1"/>
          <p:nvPr/>
        </p:nvSpPr>
        <p:spPr>
          <a:xfrm>
            <a:off x="891493" y="1524820"/>
            <a:ext cx="510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옵티마이저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(Optimizer)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31DB298-8760-453C-8B7E-0F749CC51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339" y="2580486"/>
            <a:ext cx="6275322" cy="2873631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518768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387515-A0CA-4F47-9F4F-1D55B8A16387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3F1CBA-2DC9-48EA-A2C4-05A1BF5BCD7F}"/>
              </a:ext>
            </a:extLst>
          </p:cNvPr>
          <p:cNvSpPr txBox="1"/>
          <p:nvPr/>
        </p:nvSpPr>
        <p:spPr>
          <a:xfrm>
            <a:off x="891493" y="1524820"/>
            <a:ext cx="510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옵티마이저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(Optimizer)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31DB298-8760-453C-8B7E-0F749CC51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139DBB-DA38-499F-9330-2E953906CAFD}"/>
              </a:ext>
            </a:extLst>
          </p:cNvPr>
          <p:cNvSpPr txBox="1"/>
          <p:nvPr/>
        </p:nvSpPr>
        <p:spPr>
          <a:xfrm>
            <a:off x="1372852" y="2048040"/>
            <a:ext cx="3566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[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모멘텀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(Momentum)]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7036" y="2879676"/>
            <a:ext cx="41372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관성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이용해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지역 최솟값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빠져 나오는 알고리즘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405" y="2385093"/>
            <a:ext cx="4123765" cy="2952750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38851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3638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944227" y="1761102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전통적인 프로그래밍 </a:t>
            </a:r>
            <a:r>
              <a:rPr lang="en-US" altLang="ko-KR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VS </a:t>
            </a:r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439150" y="6392026"/>
            <a:ext cx="3514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 지능과 머신 러닝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4152900" y="2910993"/>
            <a:ext cx="2857500" cy="1087395"/>
          </a:xfrm>
          <a:prstGeom prst="roundRect">
            <a:avLst/>
          </a:prstGeom>
          <a:gradFill flip="none" rotWithShape="1">
            <a:gsLst>
              <a:gs pos="0">
                <a:srgbClr val="66FFCC">
                  <a:tint val="66000"/>
                  <a:satMod val="160000"/>
                </a:srgbClr>
              </a:gs>
              <a:gs pos="50000">
                <a:srgbClr val="66FFCC">
                  <a:tint val="44500"/>
                  <a:satMod val="160000"/>
                </a:srgbClr>
              </a:gs>
              <a:gs pos="100000">
                <a:srgbClr val="66FFCC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전통적인</a:t>
            </a:r>
            <a:endParaRPr lang="en-US" altLang="ko-KR" sz="2400" dirty="0">
              <a:solidFill>
                <a:schemeClr val="accent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2400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프로그래밍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4152900" y="4723317"/>
            <a:ext cx="2857500" cy="1087395"/>
          </a:xfrm>
          <a:prstGeom prst="round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</a:t>
            </a: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3237470" y="3246199"/>
            <a:ext cx="915430" cy="32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3237470" y="3704638"/>
            <a:ext cx="915430" cy="32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580201" y="3015213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규칙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75630" y="3480411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</a:t>
            </a: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3237470" y="5079432"/>
            <a:ext cx="915430" cy="32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3237470" y="5509452"/>
            <a:ext cx="915430" cy="32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271862" y="4853438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83870" y="5036181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규칙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7010400" y="5274482"/>
            <a:ext cx="915430" cy="32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7010400" y="3482326"/>
            <a:ext cx="915430" cy="32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883869" y="3255741"/>
            <a:ext cx="744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해답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488127" y="5278619"/>
            <a:ext cx="744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해답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763912" y="4943847"/>
            <a:ext cx="1385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“</a:t>
            </a:r>
            <a:r>
              <a:rPr lang="ko-KR" altLang="en-US" sz="36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</a:t>
            </a:r>
            <a:r>
              <a:rPr lang="en-US" altLang="ko-KR" sz="36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”</a:t>
            </a:r>
            <a:endParaRPr lang="ko-KR" altLang="en-US" sz="36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777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9" grpId="0"/>
      <p:bldP spid="20" grpId="0"/>
      <p:bldP spid="23" grpId="0"/>
      <p:bldP spid="24" grpId="0"/>
      <p:bldP spid="2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387515-A0CA-4F47-9F4F-1D55B8A16387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3F1CBA-2DC9-48EA-A2C4-05A1BF5BCD7F}"/>
              </a:ext>
            </a:extLst>
          </p:cNvPr>
          <p:cNvSpPr txBox="1"/>
          <p:nvPr/>
        </p:nvSpPr>
        <p:spPr>
          <a:xfrm>
            <a:off x="891493" y="1524820"/>
            <a:ext cx="510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옵티마이저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(Optimizer)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31DB298-8760-453C-8B7E-0F749CC51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570" y="2869284"/>
            <a:ext cx="6424510" cy="2902701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139DBB-DA38-499F-9330-2E953906CAFD}"/>
              </a:ext>
            </a:extLst>
          </p:cNvPr>
          <p:cNvSpPr txBox="1"/>
          <p:nvPr/>
        </p:nvSpPr>
        <p:spPr>
          <a:xfrm>
            <a:off x="1372852" y="2048040"/>
            <a:ext cx="3566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[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모멘텀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(Momentum)]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47074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29160" y="-482413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387515-A0CA-4F47-9F4F-1D55B8A16387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3F1CBA-2DC9-48EA-A2C4-05A1BF5BCD7F}"/>
              </a:ext>
            </a:extLst>
          </p:cNvPr>
          <p:cNvSpPr txBox="1"/>
          <p:nvPr/>
        </p:nvSpPr>
        <p:spPr>
          <a:xfrm>
            <a:off x="891493" y="1524820"/>
            <a:ext cx="510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옵티마이저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(Optimizer)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31DB298-8760-453C-8B7E-0F749CC51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139DBB-DA38-499F-9330-2E953906CAFD}"/>
              </a:ext>
            </a:extLst>
          </p:cNvPr>
          <p:cNvSpPr txBox="1"/>
          <p:nvPr/>
        </p:nvSpPr>
        <p:spPr>
          <a:xfrm>
            <a:off x="1372852" y="2048040"/>
            <a:ext cx="9446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[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에이다그라드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Adagrad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)]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4349" y="2856720"/>
            <a:ext cx="65576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많이 최적화 된 가중치는 </a:t>
            </a:r>
            <a:r>
              <a:rPr lang="ko-KR" altLang="en-US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학습률을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작게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</a:p>
          <a:p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적게 업데이트 된 가중치는 </a:t>
            </a:r>
            <a:r>
              <a:rPr lang="ko-KR" altLang="en-US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학습률을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크게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조절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260" y="1961985"/>
            <a:ext cx="4459999" cy="3478107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14349" y="4527176"/>
            <a:ext cx="63968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학습이 오래 진행될 경우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기울기의 변화가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미미해져 최적화가 어려워짐</a:t>
            </a:r>
          </a:p>
        </p:txBody>
      </p:sp>
    </p:spTree>
    <p:extLst>
      <p:ext uri="{BB962C8B-B14F-4D97-AF65-F5344CB8AC3E}">
        <p14:creationId xmlns:p14="http://schemas.microsoft.com/office/powerpoint/2010/main" val="29924932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387515-A0CA-4F47-9F4F-1D55B8A16387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3F1CBA-2DC9-48EA-A2C4-05A1BF5BCD7F}"/>
              </a:ext>
            </a:extLst>
          </p:cNvPr>
          <p:cNvSpPr txBox="1"/>
          <p:nvPr/>
        </p:nvSpPr>
        <p:spPr>
          <a:xfrm>
            <a:off x="891493" y="1524820"/>
            <a:ext cx="510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옵티마이저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(Optimizer)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31DB298-8760-453C-8B7E-0F749CC51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139DBB-DA38-499F-9330-2E953906CAFD}"/>
              </a:ext>
            </a:extLst>
          </p:cNvPr>
          <p:cNvSpPr txBox="1"/>
          <p:nvPr/>
        </p:nvSpPr>
        <p:spPr>
          <a:xfrm>
            <a:off x="1372852" y="2048040"/>
            <a:ext cx="9446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[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에이다델타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AdaDelta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)]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7036" y="2879676"/>
            <a:ext cx="53608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입력한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전체 데이터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 대한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손실값의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기울기를 이용하여 가중치를 업데이트</a:t>
            </a:r>
          </a:p>
        </p:txBody>
      </p:sp>
      <p:pic>
        <p:nvPicPr>
          <p:cNvPr id="2049" name="_x372787768" descr="EMB000056d439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212" y="2428089"/>
            <a:ext cx="4067294" cy="2723588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627036" y="4437958"/>
            <a:ext cx="49574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전체적인 최적화가 천천히 진행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에이다그라드에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비해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최적화 </a:t>
            </a:r>
            <a:b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성능이 낮아짐</a:t>
            </a:r>
          </a:p>
        </p:txBody>
      </p:sp>
    </p:spTree>
    <p:extLst>
      <p:ext uri="{BB962C8B-B14F-4D97-AF65-F5344CB8AC3E}">
        <p14:creationId xmlns:p14="http://schemas.microsoft.com/office/powerpoint/2010/main" val="21555763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387515-A0CA-4F47-9F4F-1D55B8A16387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3F1CBA-2DC9-48EA-A2C4-05A1BF5BCD7F}"/>
              </a:ext>
            </a:extLst>
          </p:cNvPr>
          <p:cNvSpPr txBox="1"/>
          <p:nvPr/>
        </p:nvSpPr>
        <p:spPr>
          <a:xfrm>
            <a:off x="891493" y="1524820"/>
            <a:ext cx="510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옵티마이저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(Optimizer)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31DB298-8760-453C-8B7E-0F749CC51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139DBB-DA38-499F-9330-2E953906CAFD}"/>
              </a:ext>
            </a:extLst>
          </p:cNvPr>
          <p:cNvSpPr txBox="1"/>
          <p:nvPr/>
        </p:nvSpPr>
        <p:spPr>
          <a:xfrm>
            <a:off x="1471463" y="2159228"/>
            <a:ext cx="9446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[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RMSProp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]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2875" y="2818267"/>
            <a:ext cx="74304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지수평균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이용해 과거의 기울기는 점점 잊고 새로운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기울기 정보를 더 크게 반영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708" y="3662370"/>
            <a:ext cx="4478032" cy="1667931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6722268" y="3771214"/>
            <a:ext cx="403412" cy="46498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665244" y="3771214"/>
            <a:ext cx="1109661" cy="46498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10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387515-A0CA-4F47-9F4F-1D55B8A16387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31DB298-8760-453C-8B7E-0F749CC51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" name="Picture 2" descr="gradient descent gif에 대한 이미지 검색결과">
            <a:extLst>
              <a:ext uri="{FF2B5EF4-FFF2-40B4-BE49-F238E27FC236}">
                <a16:creationId xmlns:a16="http://schemas.microsoft.com/office/drawing/2014/main" id="{A2E2E337-69F1-4937-A3A9-2F346202BC1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022" y="1496736"/>
            <a:ext cx="6131056" cy="4746625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7315377" y="2497931"/>
            <a:ext cx="1450003" cy="240507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341571" y="3073703"/>
            <a:ext cx="1450003" cy="240507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 rot="2880000">
            <a:off x="5613128" y="4382430"/>
            <a:ext cx="2351332" cy="240507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5978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96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387515-A0CA-4F47-9F4F-1D55B8A16387}"/>
              </a:ext>
            </a:extLst>
          </p:cNvPr>
          <p:cNvSpPr txBox="1"/>
          <p:nvPr/>
        </p:nvSpPr>
        <p:spPr>
          <a:xfrm>
            <a:off x="7517084" y="6392026"/>
            <a:ext cx="458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엔진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최적화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3F1CBA-2DC9-48EA-A2C4-05A1BF5BCD7F}"/>
              </a:ext>
            </a:extLst>
          </p:cNvPr>
          <p:cNvSpPr txBox="1"/>
          <p:nvPr/>
        </p:nvSpPr>
        <p:spPr>
          <a:xfrm>
            <a:off x="891493" y="1524820"/>
            <a:ext cx="510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옵티마이저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(Optimizer)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31DB298-8760-453C-8B7E-0F749CC51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139DBB-DA38-499F-9330-2E953906CAFD}"/>
              </a:ext>
            </a:extLst>
          </p:cNvPr>
          <p:cNvSpPr txBox="1"/>
          <p:nvPr/>
        </p:nvSpPr>
        <p:spPr>
          <a:xfrm>
            <a:off x="1372852" y="2048040"/>
            <a:ext cx="9446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[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아담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(Adam)]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7036" y="2879676"/>
            <a:ext cx="44391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Momentum +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RMSProp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기울기와 </a:t>
            </a:r>
            <a:r>
              <a:rPr lang="ko-KR" altLang="en-US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학습률을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모두 고려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371" y="2048040"/>
            <a:ext cx="3987454" cy="3617035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156141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31DB298-8760-453C-8B7E-0F749CC51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Picture 2" descr="https://i.pinimg.com/736x/93/0a/9c/930a9c3137d9c9bd08ab5b5cd9617db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82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851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1.1.3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데이터에서 표현을 학습하기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439150" y="6392026"/>
            <a:ext cx="3514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 지능과 머신 러닝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16625" y="2070487"/>
            <a:ext cx="5129930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입력 데이터 포인트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457200" indent="-457200">
              <a:buAutoNum type="arabicPeriod"/>
            </a:pPr>
            <a:endParaRPr lang="en-US" altLang="ko-KR" sz="3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기대 출력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알고리즘의 성능을 측정하는 방법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05416" y="2589261"/>
            <a:ext cx="45695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Ex)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음성 인식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사람 목소리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사운드 파일</a:t>
            </a:r>
            <a:endParaRPr lang="en-US" altLang="ko-KR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이미지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태깅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사진</a:t>
            </a:r>
            <a:endParaRPr lang="ko-KR" altLang="en-US" sz="2000" dirty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799173" y="3970307"/>
            <a:ext cx="49487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Ex)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음성 인식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사운드 파일을 듣고 </a:t>
            </a:r>
            <a:r>
              <a:rPr lang="ko-KR" altLang="en-US" sz="20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옮긴 글</a:t>
            </a:r>
            <a:endParaRPr lang="en-US" altLang="ko-KR" sz="2000" dirty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  <a:sym typeface="Wingdings" panose="05000000000000000000" pitchFamily="2" charset="2"/>
            </a:endParaRPr>
          </a:p>
          <a:p>
            <a:r>
              <a:rPr lang="en-US" altLang="ko-KR" sz="20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       </a:t>
            </a:r>
            <a:r>
              <a:rPr lang="ko-KR" altLang="en-US" sz="20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이미지 작업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</a:t>
            </a:r>
            <a:r>
              <a:rPr lang="en-US" altLang="ko-KR" sz="20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강아지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‘, 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고양이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’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같은 </a:t>
            </a:r>
            <a:r>
              <a:rPr lang="ko-KR" altLang="en-US" sz="20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태그</a:t>
            </a:r>
            <a:endParaRPr lang="ko-KR" altLang="en-US" sz="2000" dirty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799173" y="5649182"/>
            <a:ext cx="5700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측정값은 알고리즘 작동 방식을 교정하기 위해 </a:t>
            </a:r>
            <a:r>
              <a:rPr lang="ko-KR" altLang="en-US" sz="20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피드백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됨</a:t>
            </a:r>
            <a:endParaRPr lang="ko-KR" altLang="en-US" sz="2400" dirty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944227" y="143908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머신 러닝을 위한 세 가지 요소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799173" y="5307609"/>
            <a:ext cx="6773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알고리즘의 </a:t>
            </a:r>
            <a:r>
              <a:rPr lang="ko-KR" altLang="en-US" sz="20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현재 출력과 기대 출력 간의 차이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결정하기 위해 필요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439150" y="5611380"/>
            <a:ext cx="12955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en-US" altLang="ko-KR" sz="24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“</a:t>
            </a:r>
            <a:r>
              <a:rPr lang="ko-KR" altLang="en-US" sz="24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</a:t>
            </a:r>
            <a:r>
              <a:rPr lang="en-US" altLang="ko-KR" sz="24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”</a:t>
            </a:r>
            <a:endParaRPr lang="ko-KR" altLang="en-US" sz="2400" dirty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03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439150" y="6392026"/>
            <a:ext cx="3514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 지능과 머신 러닝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1.1.3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데이터에서 표현을 학습하기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944227" y="1761102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표현 </a:t>
            </a:r>
            <a:r>
              <a:rPr lang="en-US" altLang="ko-KR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데이터를 묘사하기 위해 다른 방법으로 보기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005" y="2817595"/>
            <a:ext cx="2352713" cy="2882382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29" name="TextBox 28"/>
          <p:cNvSpPr txBox="1"/>
          <p:nvPr/>
        </p:nvSpPr>
        <p:spPr>
          <a:xfrm>
            <a:off x="4695568" y="2817595"/>
            <a:ext cx="596990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입력 데이터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포인트의 </a:t>
            </a:r>
            <a:r>
              <a:rPr lang="ko-KR" altLang="en-US" sz="28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좌표</a:t>
            </a:r>
            <a:endParaRPr lang="en-US" altLang="ko-KR" sz="2800" dirty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기대 출력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포인트의 </a:t>
            </a:r>
            <a:r>
              <a:rPr lang="ko-KR" altLang="en-US" sz="28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색깔</a:t>
            </a:r>
            <a:endParaRPr lang="en-US" altLang="ko-KR" sz="2800" dirty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성능 측정 방법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정확히 분류한 포인트의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     </a:t>
            </a:r>
            <a:r>
              <a:rPr lang="ko-KR" altLang="en-US" sz="28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비율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사용</a:t>
            </a:r>
          </a:p>
        </p:txBody>
      </p:sp>
    </p:spTree>
    <p:extLst>
      <p:ext uri="{BB962C8B-B14F-4D97-AF65-F5344CB8AC3E}">
        <p14:creationId xmlns:p14="http://schemas.microsoft.com/office/powerpoint/2010/main" val="201357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5FB303-FA23-4654-BA9F-9AA7504E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55519"/>
            <a:ext cx="12668250" cy="758190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439150" y="6392026"/>
            <a:ext cx="3514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 지능과 머신 러닝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1.1.3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데이터에서 표현을 학습하기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944227" y="1761102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새로운 데이터 표현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227" y="2739841"/>
            <a:ext cx="6905555" cy="2741912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8229600" y="2387248"/>
            <a:ext cx="3153427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규칙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X &gt; 0  =&gt; 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빨간색 포인트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X &lt; 0  =&gt; 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흰색 포인트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정확도 피드백 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더 나은 표현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965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1058</TotalTime>
  <Words>1593</Words>
  <Application>Microsoft Office PowerPoint</Application>
  <PresentationFormat>와이드스크린</PresentationFormat>
  <Paragraphs>339</Paragraphs>
  <Slides>66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0" baseType="lpstr">
      <vt:lpstr>맑은 고딕</vt:lpstr>
      <vt:lpstr>메이플스토리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안준헌</dc:creator>
  <cp:lastModifiedBy>다은 정</cp:lastModifiedBy>
  <cp:revision>57</cp:revision>
  <dcterms:created xsi:type="dcterms:W3CDTF">2020-01-13T11:23:13Z</dcterms:created>
  <dcterms:modified xsi:type="dcterms:W3CDTF">2020-01-27T20:38:37Z</dcterms:modified>
</cp:coreProperties>
</file>